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custom-properties" Target="docProps/custom.xml"/><Relationship Id="rId2" Type="http://schemas.openxmlformats.org/officeDocument/2006/relationships/officeDocument" Target="ppt/presentation.xml"/><Relationship Id="rId1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  <p:sldMasterId id="2147483662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</p:sldIdLst>
  <p:sldSz cy="6858000" cx="12192000"/>
  <p:notesSz cx="7016750" cy="930275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73">
          <p15:clr>
            <a:srgbClr val="9AA0A6"/>
          </p15:clr>
        </p15:guide>
        <p15:guide id="2" orient="horz" pos="216">
          <p15:clr>
            <a:srgbClr val="9AA0A6"/>
          </p15:clr>
        </p15:guide>
        <p15:guide id="3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17" roundtripDataSignature="AMtx7mjWsGKsHzVHaFhhJ03cyYHkZz6RE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4179C394-C119-4E4C-96D6-69B1B05A75EE}">
  <a:tblStyle styleId="{4179C394-C119-4E4C-96D6-69B1B05A75EE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 b="off" i="off"/>
      <a:tcStyle>
        <a:fill>
          <a:solidFill>
            <a:srgbClr val="CDD4EA"/>
          </a:solidFill>
        </a:fill>
      </a:tcStyle>
    </a:band1H>
    <a:band2H>
      <a:tcTxStyle b="off" i="off"/>
    </a:band2H>
    <a:band1V>
      <a:tcTxStyle b="off" i="off"/>
      <a:tcStyle>
        <a:fill>
          <a:solidFill>
            <a:srgbClr val="CDD4EA"/>
          </a:solidFill>
        </a:fill>
      </a:tcStyle>
    </a:band1V>
    <a:band2V>
      <a:tcTxStyle b="off" i="off"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 b="off" i="off"/>
    </a:seCell>
    <a:swCell>
      <a:tcTxStyle b="off" i="off"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73" orient="horz"/>
        <p:guide pos="216" orient="horz"/>
        <p:guide pos="3840"/>
      </p:guideLst>
    </p:cSldViewPr>
  </p:slideViewPr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8" Type="http://schemas.openxmlformats.org/officeDocument/2006/relationships/slide" Target="slides/slide1.xml"/><Relationship Id="rId18" Type="http://schemas.openxmlformats.org/officeDocument/2006/relationships/customXml" Target="../customXml/item1.xml"/><Relationship Id="rId3" Type="http://schemas.openxmlformats.org/officeDocument/2006/relationships/presProps" Target="presProps.xml"/><Relationship Id="rId12" Type="http://schemas.openxmlformats.org/officeDocument/2006/relationships/slide" Target="slides/slide5.xml"/><Relationship Id="rId17" Type="http://customschemas.google.com/relationships/presentationmetadata" Target="metadata"/><Relationship Id="rId7" Type="http://schemas.openxmlformats.org/officeDocument/2006/relationships/notesMaster" Target="notesMasters/notesMaster1.xml"/><Relationship Id="rId2" Type="http://schemas.openxmlformats.org/officeDocument/2006/relationships/viewProps" Target="viewProps.xml"/><Relationship Id="rId16" Type="http://schemas.openxmlformats.org/officeDocument/2006/relationships/slide" Target="slides/slide9.xml"/><Relationship Id="rId20" Type="http://schemas.openxmlformats.org/officeDocument/2006/relationships/customXml" Target="../customXml/item3.xml"/><Relationship Id="rId11" Type="http://schemas.openxmlformats.org/officeDocument/2006/relationships/slide" Target="slides/slide4.xml"/><Relationship Id="rId1" Type="http://schemas.openxmlformats.org/officeDocument/2006/relationships/theme" Target="theme/theme3.xml"/><Relationship Id="rId6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5" Type="http://schemas.openxmlformats.org/officeDocument/2006/relationships/slideMaster" Target="slideMasters/slideMaster1.xml"/><Relationship Id="rId10" Type="http://schemas.openxmlformats.org/officeDocument/2006/relationships/slide" Target="slides/slide3.xml"/><Relationship Id="rId19" Type="http://schemas.openxmlformats.org/officeDocument/2006/relationships/customXml" Target="../customXml/item2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406400" y="696913"/>
            <a:ext cx="6203950" cy="34893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01675" y="4418806"/>
            <a:ext cx="5613400" cy="4186238"/>
          </a:xfrm>
          <a:prstGeom prst="rect">
            <a:avLst/>
          </a:prstGeom>
          <a:noFill/>
          <a:ln>
            <a:noFill/>
          </a:ln>
        </p:spPr>
        <p:txBody>
          <a:bodyPr anchorCtr="0" anchor="t" bIns="93225" lIns="93225" spcFirstLastPara="1" rIns="93225" wrap="square" tIns="932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9:notes"/>
          <p:cNvSpPr txBox="1"/>
          <p:nvPr>
            <p:ph idx="1" type="body"/>
          </p:nvPr>
        </p:nvSpPr>
        <p:spPr>
          <a:xfrm>
            <a:off x="686421" y="4344025"/>
            <a:ext cx="54852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9" name="Google Shape;179;p1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1:notes"/>
          <p:cNvSpPr txBox="1"/>
          <p:nvPr>
            <p:ph idx="1" type="body"/>
          </p:nvPr>
        </p:nvSpPr>
        <p:spPr>
          <a:xfrm>
            <a:off x="701675" y="4418806"/>
            <a:ext cx="5613400" cy="4186238"/>
          </a:xfrm>
          <a:prstGeom prst="rect">
            <a:avLst/>
          </a:prstGeom>
          <a:noFill/>
          <a:ln>
            <a:noFill/>
          </a:ln>
        </p:spPr>
        <p:txBody>
          <a:bodyPr anchorCtr="0" anchor="t" bIns="93225" lIns="93225" spcFirstLastPara="1" rIns="93225" wrap="square" tIns="93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88" name="Google Shape;188;p21:notes"/>
          <p:cNvSpPr/>
          <p:nvPr>
            <p:ph idx="2" type="sldImg"/>
          </p:nvPr>
        </p:nvSpPr>
        <p:spPr>
          <a:xfrm>
            <a:off x="406400" y="696913"/>
            <a:ext cx="6203950" cy="34893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32" name="Google Shape;232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2223639a2e9_4_2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6" name="Google Shape;256;g2223639a2e9_4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2" name="Google Shape;26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20999225414_2_8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8" name="Google Shape;268;g20999225414_2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74" name="Google Shape;274;p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2223639a2e9_5_4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84" name="Google Shape;284;g2223639a2e9_5_4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24:notes"/>
          <p:cNvSpPr txBox="1"/>
          <p:nvPr>
            <p:ph idx="1" type="body"/>
          </p:nvPr>
        </p:nvSpPr>
        <p:spPr>
          <a:xfrm>
            <a:off x="670891" y="4328410"/>
            <a:ext cx="5367000" cy="354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4800" lIns="89600" spcFirstLastPara="1" rIns="89600" wrap="square" tIns="448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91" name="Google Shape;291;p24:notes"/>
          <p:cNvSpPr/>
          <p:nvPr>
            <p:ph idx="2" type="sldImg"/>
          </p:nvPr>
        </p:nvSpPr>
        <p:spPr>
          <a:xfrm>
            <a:off x="657225" y="1123950"/>
            <a:ext cx="5394325" cy="30353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Text, and Content" type="txAndObj">
  <p:cSld name="TEXT_AND_OBJEC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6"/>
          <p:cNvSpPr txBox="1"/>
          <p:nvPr>
            <p:ph type="title"/>
          </p:nvPr>
        </p:nvSpPr>
        <p:spPr>
          <a:xfrm>
            <a:off x="1625600" y="342900"/>
            <a:ext cx="8940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6"/>
          <p:cNvSpPr txBox="1"/>
          <p:nvPr>
            <p:ph idx="1" type="body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" name="Google Shape;14;p26"/>
          <p:cNvSpPr txBox="1"/>
          <p:nvPr>
            <p:ph idx="2" type="body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" name="Google Shape;15;p2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4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8" name="Google Shape;68;p4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4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4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4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5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5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75" name="Google Shape;75;p5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76" name="Google Shape;76;p5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5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5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5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5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2" name="Google Shape;82;p5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5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5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5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5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8" name="Google Shape;88;p5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5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5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30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0" name="Google Shape;100;p3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3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3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31"/>
          <p:cNvSpPr txBox="1"/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5" name="Google Shape;105;p31"/>
          <p:cNvSpPr txBox="1"/>
          <p:nvPr>
            <p:ph idx="1" type="body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6" name="Google Shape;106;p31"/>
          <p:cNvSpPr txBox="1"/>
          <p:nvPr>
            <p:ph idx="12" type="sldNum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https://lh6.googleusercontent.com/lnOAUKj-BMDJYZHGa0A6Bh6wLdQlD0uljLms69BX24n4uJ1lhWQL-XNGTnkgJFWRvnthX0CuQEjdBUlDiJwEG31T20ZsZlefYB3QUKj5cAMOW65pglynj0ZYj00TENQLJqHAPnsG04oLTULy" id="107" name="Google Shape;107;p3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422237" y="1"/>
            <a:ext cx="1769763" cy="8808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Text, and Content" type="txAndObj">
  <p:cSld name="TEXT_AND_OBJECT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2"/>
          <p:cNvSpPr txBox="1"/>
          <p:nvPr>
            <p:ph type="title"/>
          </p:nvPr>
        </p:nvSpPr>
        <p:spPr>
          <a:xfrm>
            <a:off x="1625600" y="342900"/>
            <a:ext cx="8940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32"/>
          <p:cNvSpPr txBox="1"/>
          <p:nvPr>
            <p:ph idx="1" type="body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1" name="Google Shape;111;p32"/>
          <p:cNvSpPr txBox="1"/>
          <p:nvPr>
            <p:ph idx="2" type="body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2" name="Google Shape;112;p32"/>
          <p:cNvSpPr txBox="1"/>
          <p:nvPr>
            <p:ph idx="10" type="dt"/>
          </p:nvPr>
        </p:nvSpPr>
        <p:spPr>
          <a:xfrm>
            <a:off x="609600" y="6251575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/>
        </p:txBody>
      </p:sp>
      <p:sp>
        <p:nvSpPr>
          <p:cNvPr id="113" name="Google Shape;113;p32"/>
          <p:cNvSpPr txBox="1"/>
          <p:nvPr>
            <p:ph idx="12" type="sldNum"/>
          </p:nvPr>
        </p:nvSpPr>
        <p:spPr>
          <a:xfrm>
            <a:off x="8737600" y="6248400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33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33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17" name="Google Shape;117;p3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8" name="Google Shape;118;p3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p3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3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3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23" name="Google Shape;123;p3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4" name="Google Shape;124;p3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5" name="Google Shape;125;p3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3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3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9" name="Google Shape;129;p3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0" name="Google Shape;130;p3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3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3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+Content+PhotoLeft">
  <p:cSld name="Title+Content+PhotoLeft">
    <p:bg>
      <p:bgPr>
        <a:solidFill>
          <a:schemeClr val="lt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7"/>
          <p:cNvSpPr/>
          <p:nvPr/>
        </p:nvSpPr>
        <p:spPr>
          <a:xfrm>
            <a:off x="-1213900" y="877694"/>
            <a:ext cx="7634669" cy="7500908"/>
          </a:xfrm>
          <a:custGeom>
            <a:rect b="b" l="l" r="r" t="t"/>
            <a:pathLst>
              <a:path extrusionOk="0" h="5796501" w="5899869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6A96">
              <a:alpha val="2745"/>
            </a:srgbClr>
          </a:solidFill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27"/>
          <p:cNvSpPr/>
          <p:nvPr>
            <p:ph idx="2" type="pic"/>
          </p:nvPr>
        </p:nvSpPr>
        <p:spPr>
          <a:xfrm>
            <a:off x="423334" y="1352391"/>
            <a:ext cx="6347884" cy="5163671"/>
          </a:xfrm>
          <a:prstGeom prst="rect">
            <a:avLst/>
          </a:prstGeom>
          <a:noFill/>
          <a:ln>
            <a:noFill/>
          </a:ln>
        </p:spPr>
      </p:sp>
      <p:sp>
        <p:nvSpPr>
          <p:cNvPr id="20" name="Google Shape;20;p27"/>
          <p:cNvSpPr txBox="1"/>
          <p:nvPr>
            <p:ph type="ctrTitle"/>
          </p:nvPr>
        </p:nvSpPr>
        <p:spPr>
          <a:xfrm>
            <a:off x="-164758" y="250878"/>
            <a:ext cx="12007843" cy="811807"/>
          </a:xfrm>
          <a:prstGeom prst="rect">
            <a:avLst/>
          </a:prstGeom>
          <a:solidFill>
            <a:srgbClr val="006C92"/>
          </a:solidFill>
          <a:ln>
            <a:noFill/>
          </a:ln>
        </p:spPr>
        <p:txBody>
          <a:bodyPr anchorCtr="0" anchor="ctr" bIns="0" lIns="457200" spcFirstLastPara="1" rIns="0" wrap="square" tIns="0">
            <a:noAutofit/>
          </a:bodyPr>
          <a:lstStyle>
            <a:lvl1pPr lvl="0" algn="l">
              <a:lnSpc>
                <a:spcPct val="86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50"/>
              <a:buFont typeface="Calibri"/>
              <a:buNone/>
              <a:defRPr b="1" sz="3000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7"/>
          <p:cNvSpPr txBox="1"/>
          <p:nvPr>
            <p:ph idx="1" type="body"/>
          </p:nvPr>
        </p:nvSpPr>
        <p:spPr>
          <a:xfrm>
            <a:off x="7058525" y="1352391"/>
            <a:ext cx="4784560" cy="516367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2000">
                <a:solidFill>
                  <a:srgbClr val="006C9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2000">
                <a:solidFill>
                  <a:srgbClr val="006C92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2000">
                <a:solidFill>
                  <a:srgbClr val="006C92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2000">
                <a:solidFill>
                  <a:srgbClr val="006C92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2000">
                <a:solidFill>
                  <a:srgbClr val="006C92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3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3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36" name="Google Shape;136;p3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7" name="Google Shape;137;p3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38" name="Google Shape;138;p3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9" name="Google Shape;139;p3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3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3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3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3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p3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6" name="Google Shape;146;p3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9" name="Google Shape;149;p3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0" name="Google Shape;150;p3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3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54" name="Google Shape;154;p3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55" name="Google Shape;155;p3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6" name="Google Shape;156;p3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3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4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0" name="Google Shape;160;p4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161" name="Google Shape;161;p4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62" name="Google Shape;162;p4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3" name="Google Shape;163;p4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4" name="Google Shape;164;p4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4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7" name="Google Shape;167;p4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8" name="Google Shape;168;p4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9" name="Google Shape;169;p4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0" name="Google Shape;170;p4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4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3" name="Google Shape;173;p4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4" name="Google Shape;174;p4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5" name="Google Shape;175;p4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6" name="Google Shape;176;p4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2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2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5" name="Google Shape;25;p2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2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2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3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43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31" name="Google Shape;31;p4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4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4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4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7" name="Google Shape;37;p4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4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4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4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4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3" name="Google Shape;43;p4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4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4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4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4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4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0" name="Google Shape;50;p4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1" name="Google Shape;51;p4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2" name="Google Shape;52;p4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3" name="Google Shape;53;p4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4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4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4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4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4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4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4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4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4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3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25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2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2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3" name="Google Shape;93;p29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Google Shape;94;p2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2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2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1.png"/><Relationship Id="rId5" Type="http://schemas.openxmlformats.org/officeDocument/2006/relationships/image" Target="../media/image2.gif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Relationship Id="rId4" Type="http://schemas.openxmlformats.org/officeDocument/2006/relationships/image" Target="../media/image2.gif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2.gif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2.gif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2.gif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Relationship Id="rId4" Type="http://schemas.openxmlformats.org/officeDocument/2006/relationships/image" Target="../media/image6.png"/><Relationship Id="rId5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Google Shape;181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93822" y="1219200"/>
            <a:ext cx="9162107" cy="2519881"/>
          </a:xfrm>
          <a:prstGeom prst="rect">
            <a:avLst/>
          </a:prstGeom>
          <a:noFill/>
          <a:ln>
            <a:noFill/>
          </a:ln>
          <a:effectLst>
            <a:outerShdw blurRad="50800" rotWithShape="0" algn="tl" dir="2700000" dist="38100">
              <a:schemeClr val="dk1">
                <a:alpha val="40000"/>
              </a:schemeClr>
            </a:outerShdw>
          </a:effectLst>
        </p:spPr>
      </p:pic>
      <p:sp>
        <p:nvSpPr>
          <p:cNvPr id="182" name="Google Shape;182;p19"/>
          <p:cNvSpPr txBox="1"/>
          <p:nvPr/>
        </p:nvSpPr>
        <p:spPr>
          <a:xfrm>
            <a:off x="1320799" y="424934"/>
            <a:ext cx="9651900" cy="7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rgbClr val="0066FF"/>
                </a:solidFill>
                <a:latin typeface="Arial"/>
                <a:ea typeface="Arial"/>
                <a:cs typeface="Arial"/>
                <a:sym typeface="Arial"/>
              </a:rPr>
              <a:t>RFC Capacity Needs to Meet FIRO Demands</a:t>
            </a:r>
            <a:endParaRPr b="1" i="0" sz="2400" u="none" cap="none" strike="noStrike">
              <a:solidFill>
                <a:srgbClr val="0066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1" lang="en-US" sz="2000">
                <a:solidFill>
                  <a:srgbClr val="0066FF"/>
                </a:solidFill>
              </a:rPr>
              <a:t>(CNRFC Perspective)</a:t>
            </a:r>
            <a:endParaRPr b="1" i="1" sz="2000">
              <a:solidFill>
                <a:srgbClr val="0066FF"/>
              </a:solidFill>
            </a:endParaRPr>
          </a:p>
        </p:txBody>
      </p:sp>
      <p:sp>
        <p:nvSpPr>
          <p:cNvPr id="183" name="Google Shape;183;p19"/>
          <p:cNvSpPr txBox="1"/>
          <p:nvPr/>
        </p:nvSpPr>
        <p:spPr>
          <a:xfrm>
            <a:off x="3177245" y="4082375"/>
            <a:ext cx="58716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Brett Whitin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Service Coordination Hydrologist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California Nevada River Forecast Center</a:t>
            </a: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4" name="Google Shape;184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108857"/>
            <a:ext cx="914400" cy="914400"/>
          </a:xfrm>
          <a:prstGeom prst="rect">
            <a:avLst/>
          </a:prstGeom>
          <a:noFill/>
          <a:ln>
            <a:noFill/>
          </a:ln>
          <a:effectLst>
            <a:outerShdw blurRad="50800" rotWithShape="0" algn="ctr" dir="5400000" dist="50800">
              <a:schemeClr val="dk1"/>
            </a:outerShdw>
          </a:effectLst>
        </p:spPr>
      </p:pic>
      <p:pic>
        <p:nvPicPr>
          <p:cNvPr id="185" name="Google Shape;185;p1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311340" y="0"/>
            <a:ext cx="804672" cy="8046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1"/>
          <p:cNvSpPr txBox="1"/>
          <p:nvPr/>
        </p:nvSpPr>
        <p:spPr>
          <a:xfrm>
            <a:off x="3082018" y="268069"/>
            <a:ext cx="5354158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NOAA – NWS – California Nevada River Forecast Center</a:t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1" name="Google Shape;191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704" y="46919"/>
            <a:ext cx="804672" cy="804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330795" y="54864"/>
            <a:ext cx="804672" cy="804672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21"/>
          <p:cNvSpPr/>
          <p:nvPr/>
        </p:nvSpPr>
        <p:spPr>
          <a:xfrm>
            <a:off x="3210231" y="6406374"/>
            <a:ext cx="5791200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FRM Training Seminars, St. Louis, MO, February 26</a:t>
            </a:r>
            <a:r>
              <a:rPr b="0" baseline="30000" i="0" lang="en-US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th</a:t>
            </a:r>
            <a:r>
              <a:rPr b="0" i="0" lang="en-US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, 2020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21"/>
          <p:cNvSpPr/>
          <p:nvPr/>
        </p:nvSpPr>
        <p:spPr>
          <a:xfrm>
            <a:off x="4830188" y="1676400"/>
            <a:ext cx="2180211" cy="1716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21"/>
          <p:cNvSpPr txBox="1"/>
          <p:nvPr>
            <p:ph type="title"/>
          </p:nvPr>
        </p:nvSpPr>
        <p:spPr>
          <a:xfrm>
            <a:off x="1536192" y="279762"/>
            <a:ext cx="9131808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66FF"/>
              </a:buClr>
              <a:buSzPts val="2800"/>
              <a:buFont typeface="Arial"/>
              <a:buNone/>
            </a:pPr>
            <a:r>
              <a:rPr lang="en-US" sz="2800">
                <a:solidFill>
                  <a:srgbClr val="0066FF"/>
                </a:solidFill>
                <a:latin typeface="Arial"/>
                <a:ea typeface="Arial"/>
                <a:cs typeface="Arial"/>
                <a:sym typeface="Arial"/>
              </a:rPr>
              <a:t>Role of Forecasts in Decision Support for Typical Reservoir Operations</a:t>
            </a:r>
            <a:endParaRPr sz="2800">
              <a:solidFill>
                <a:srgbClr val="0066FF"/>
              </a:solidFill>
            </a:endParaRPr>
          </a:p>
        </p:txBody>
      </p:sp>
      <p:grpSp>
        <p:nvGrpSpPr>
          <p:cNvPr id="196" name="Google Shape;196;p21"/>
          <p:cNvGrpSpPr/>
          <p:nvPr/>
        </p:nvGrpSpPr>
        <p:grpSpPr>
          <a:xfrm>
            <a:off x="2151184" y="1993800"/>
            <a:ext cx="7904057" cy="4389120"/>
            <a:chOff x="1919536" y="1484784"/>
            <a:chExt cx="8568951" cy="4758335"/>
          </a:xfrm>
        </p:grpSpPr>
        <p:grpSp>
          <p:nvGrpSpPr>
            <p:cNvPr id="197" name="Google Shape;197;p21"/>
            <p:cNvGrpSpPr/>
            <p:nvPr/>
          </p:nvGrpSpPr>
          <p:grpSpPr>
            <a:xfrm>
              <a:off x="3467708" y="2816933"/>
              <a:ext cx="7020779" cy="2934797"/>
              <a:chOff x="1858637" y="2410279"/>
              <a:chExt cx="6803322" cy="2934797"/>
            </a:xfrm>
          </p:grpSpPr>
          <p:grpSp>
            <p:nvGrpSpPr>
              <p:cNvPr id="198" name="Google Shape;198;p21"/>
              <p:cNvGrpSpPr/>
              <p:nvPr/>
            </p:nvGrpSpPr>
            <p:grpSpPr>
              <a:xfrm>
                <a:off x="2520622" y="2710114"/>
                <a:ext cx="2717163" cy="2634962"/>
                <a:chOff x="828942" y="1194"/>
                <a:chExt cx="2717163" cy="2634962"/>
              </a:xfrm>
            </p:grpSpPr>
            <p:sp>
              <p:nvSpPr>
                <p:cNvPr id="199" name="Google Shape;199;p21"/>
                <p:cNvSpPr/>
                <p:nvPr/>
              </p:nvSpPr>
              <p:spPr>
                <a:xfrm>
                  <a:off x="2499188" y="20040"/>
                  <a:ext cx="652625" cy="65262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0" name="Google Shape;200;p21"/>
                <p:cNvSpPr txBox="1"/>
                <p:nvPr/>
              </p:nvSpPr>
              <p:spPr>
                <a:xfrm>
                  <a:off x="2499188" y="20040"/>
                  <a:ext cx="652625" cy="65262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22850" lIns="22850" spcFirstLastPara="1" rIns="22850" wrap="square" tIns="22850">
                  <a:noAutofit/>
                </a:bodyPr>
                <a:lstStyle/>
                <a:p>
                  <a:pPr indent="0" lvl="0" marL="0" marR="0" rtl="0" algn="ctr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0" i="0" lang="en-US" sz="18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1" name="Google Shape;201;p21"/>
                <p:cNvSpPr/>
                <p:nvPr/>
              </p:nvSpPr>
              <p:spPr>
                <a:xfrm>
                  <a:off x="964265" y="1194"/>
                  <a:ext cx="2446517" cy="2446517"/>
                </a:xfrm>
                <a:custGeom>
                  <a:rect b="b" l="l" r="r" t="t"/>
                  <a:pathLst>
                    <a:path extrusionOk="0" h="120000" w="120000">
                      <a:moveTo>
                        <a:pt x="107766" y="30900"/>
                      </a:moveTo>
                      <a:lnTo>
                        <a:pt x="107766" y="30900"/>
                      </a:lnTo>
                      <a:cubicBezTo>
                        <a:pt x="112271" y="38260"/>
                        <a:pt x="115005" y="46560"/>
                        <a:pt x="115756" y="55151"/>
                      </a:cubicBezTo>
                      <a:lnTo>
                        <a:pt x="119773" y="55186"/>
                      </a:lnTo>
                      <a:lnTo>
                        <a:pt x="112941" y="60458"/>
                      </a:lnTo>
                      <a:lnTo>
                        <a:pt x="105659" y="55064"/>
                      </a:lnTo>
                      <a:lnTo>
                        <a:pt x="109674" y="55099"/>
                      </a:lnTo>
                      <a:lnTo>
                        <a:pt x="109674" y="55099"/>
                      </a:lnTo>
                      <a:cubicBezTo>
                        <a:pt x="108929" y="47647"/>
                        <a:pt x="106495" y="40459"/>
                        <a:pt x="102555" y="34074"/>
                      </a:cubicBezTo>
                      <a:close/>
                    </a:path>
                  </a:pathLst>
                </a:custGeom>
                <a:solidFill>
                  <a:srgbClr val="0099CC"/>
                </a:solidFill>
                <a:ln cap="flat" cmpd="sng" w="12700">
                  <a:solidFill>
                    <a:schemeClr val="lt1"/>
                  </a:solidFill>
                  <a:prstDash val="solid"/>
                  <a:miter lim="800000"/>
                  <a:headEnd len="sm" w="sm" type="none"/>
                  <a:tailEnd len="sm" w="sm" type="none"/>
                </a:ln>
                <a:effectLst>
                  <a:outerShdw blurRad="50800" rotWithShape="0" algn="ctr" dir="5400000" dist="50800">
                    <a:schemeClr val="dk1"/>
                  </a:outerShdw>
                </a:effectLst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2" name="Google Shape;202;p21"/>
                <p:cNvSpPr/>
                <p:nvPr/>
              </p:nvSpPr>
              <p:spPr>
                <a:xfrm>
                  <a:off x="2893480" y="1233544"/>
                  <a:ext cx="652625" cy="65262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3" name="Google Shape;203;p21"/>
                <p:cNvSpPr txBox="1"/>
                <p:nvPr/>
              </p:nvSpPr>
              <p:spPr>
                <a:xfrm>
                  <a:off x="2893480" y="1233544"/>
                  <a:ext cx="652625" cy="65262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22850" lIns="22850" spcFirstLastPara="1" rIns="22850" wrap="square" tIns="22850">
                  <a:noAutofit/>
                </a:bodyPr>
                <a:lstStyle/>
                <a:p>
                  <a:pPr indent="0" lvl="0" marL="0" marR="0" rtl="0" algn="ctr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  <a:p>
                  <a:pPr indent="0" lvl="0" marL="0" marR="0" rtl="0" algn="ctr">
                    <a:lnSpc>
                      <a:spcPct val="90000"/>
                    </a:lnSpc>
                    <a:spcBef>
                      <a:spcPts val="63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4" name="Google Shape;204;p21"/>
                <p:cNvSpPr/>
                <p:nvPr/>
              </p:nvSpPr>
              <p:spPr>
                <a:xfrm>
                  <a:off x="964265" y="1194"/>
                  <a:ext cx="2446517" cy="2446517"/>
                </a:xfrm>
                <a:custGeom>
                  <a:rect b="b" l="l" r="r" t="t"/>
                  <a:pathLst>
                    <a:path extrusionOk="0" h="120000" w="120000">
                      <a:moveTo>
                        <a:pt x="103798" y="94763"/>
                      </a:moveTo>
                      <a:cubicBezTo>
                        <a:pt x="97807" y="102277"/>
                        <a:pt x="89975" y="108122"/>
                        <a:pt x="81058" y="111735"/>
                      </a:cubicBezTo>
                      <a:lnTo>
                        <a:pt x="82268" y="115697"/>
                      </a:lnTo>
                      <a:lnTo>
                        <a:pt x="75406" y="110436"/>
                      </a:lnTo>
                      <a:lnTo>
                        <a:pt x="78025" y="101805"/>
                      </a:lnTo>
                      <a:lnTo>
                        <a:pt x="79235" y="105766"/>
                      </a:lnTo>
                      <a:lnTo>
                        <a:pt x="79235" y="105766"/>
                      </a:lnTo>
                      <a:cubicBezTo>
                        <a:pt x="86971" y="102557"/>
                        <a:pt x="93769" y="97463"/>
                        <a:pt x="99001" y="90956"/>
                      </a:cubicBezTo>
                      <a:close/>
                    </a:path>
                  </a:pathLst>
                </a:custGeom>
                <a:solidFill>
                  <a:srgbClr val="0099CC"/>
                </a:solidFill>
                <a:ln cap="flat" cmpd="sng" w="12700">
                  <a:solidFill>
                    <a:schemeClr val="lt1"/>
                  </a:solidFill>
                  <a:prstDash val="solid"/>
                  <a:miter lim="800000"/>
                  <a:headEnd len="sm" w="sm" type="none"/>
                  <a:tailEnd len="sm" w="sm" type="none"/>
                </a:ln>
                <a:effectLst>
                  <a:outerShdw blurRad="50800" rotWithShape="0" algn="ctr" dir="5400000" dist="50800">
                    <a:schemeClr val="dk1"/>
                  </a:outerShdw>
                </a:effectLst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5" name="Google Shape;205;p21"/>
                <p:cNvSpPr/>
                <p:nvPr/>
              </p:nvSpPr>
              <p:spPr>
                <a:xfrm>
                  <a:off x="1861211" y="1983531"/>
                  <a:ext cx="652625" cy="65262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6" name="Google Shape;206;p21"/>
                <p:cNvSpPr txBox="1"/>
                <p:nvPr/>
              </p:nvSpPr>
              <p:spPr>
                <a:xfrm>
                  <a:off x="1861211" y="1983531"/>
                  <a:ext cx="652625" cy="65262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22850" lIns="22850" spcFirstLastPara="1" rIns="22850" wrap="square" tIns="22850">
                  <a:noAutofit/>
                </a:bodyPr>
                <a:lstStyle/>
                <a:p>
                  <a:pPr indent="0" lvl="0" marL="0" marR="0" rtl="0" algn="ctr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0" i="0" lang="en-US" sz="18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7" name="Google Shape;207;p21"/>
                <p:cNvSpPr/>
                <p:nvPr/>
              </p:nvSpPr>
              <p:spPr>
                <a:xfrm>
                  <a:off x="964265" y="1194"/>
                  <a:ext cx="2446517" cy="2446517"/>
                </a:xfrm>
                <a:custGeom>
                  <a:rect b="b" l="l" r="r" t="t"/>
                  <a:pathLst>
                    <a:path extrusionOk="0" h="120000" w="120000">
                      <a:moveTo>
                        <a:pt x="43684" y="113413"/>
                      </a:moveTo>
                      <a:cubicBezTo>
                        <a:pt x="34531" y="110630"/>
                        <a:pt x="26245" y="105552"/>
                        <a:pt x="19620" y="98663"/>
                      </a:cubicBezTo>
                      <a:lnTo>
                        <a:pt x="16443" y="101185"/>
                      </a:lnTo>
                      <a:lnTo>
                        <a:pt x="18600" y="92859"/>
                      </a:lnTo>
                      <a:lnTo>
                        <a:pt x="27631" y="92305"/>
                      </a:lnTo>
                      <a:lnTo>
                        <a:pt x="24457" y="94824"/>
                      </a:lnTo>
                      <a:lnTo>
                        <a:pt x="24457" y="94824"/>
                      </a:lnTo>
                      <a:cubicBezTo>
                        <a:pt x="30302" y="100713"/>
                        <a:pt x="37537" y="105057"/>
                        <a:pt x="45503" y="107459"/>
                      </a:cubicBezTo>
                      <a:close/>
                    </a:path>
                  </a:pathLst>
                </a:custGeom>
                <a:solidFill>
                  <a:srgbClr val="0099CC"/>
                </a:solidFill>
                <a:ln cap="flat" cmpd="sng" w="12700">
                  <a:solidFill>
                    <a:schemeClr val="lt1"/>
                  </a:solidFill>
                  <a:prstDash val="solid"/>
                  <a:miter lim="800000"/>
                  <a:headEnd len="sm" w="sm" type="none"/>
                  <a:tailEnd len="sm" w="sm" type="none"/>
                </a:ln>
                <a:effectLst>
                  <a:outerShdw blurRad="50800" rotWithShape="0" algn="ctr" dir="5400000" dist="50800">
                    <a:schemeClr val="dk1"/>
                  </a:outerShdw>
                </a:effectLst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8" name="Google Shape;208;p21"/>
                <p:cNvSpPr/>
                <p:nvPr/>
              </p:nvSpPr>
              <p:spPr>
                <a:xfrm>
                  <a:off x="828942" y="1233544"/>
                  <a:ext cx="652625" cy="65262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9" name="Google Shape;209;p21"/>
                <p:cNvSpPr txBox="1"/>
                <p:nvPr/>
              </p:nvSpPr>
              <p:spPr>
                <a:xfrm>
                  <a:off x="828942" y="1233544"/>
                  <a:ext cx="652625" cy="65262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22850" lIns="22850" spcFirstLastPara="1" rIns="22850" wrap="square" tIns="22850">
                  <a:noAutofit/>
                </a:bodyPr>
                <a:lstStyle/>
                <a:p>
                  <a:pPr indent="0" lvl="0" marL="0" marR="0" rtl="0" algn="ctr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0" i="0" lang="en-US" sz="18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0" name="Google Shape;210;p21"/>
                <p:cNvSpPr/>
                <p:nvPr/>
              </p:nvSpPr>
              <p:spPr>
                <a:xfrm>
                  <a:off x="964265" y="1194"/>
                  <a:ext cx="2446517" cy="2446517"/>
                </a:xfrm>
                <a:custGeom>
                  <a:rect b="b" l="l" r="r" t="t"/>
                  <a:pathLst>
                    <a:path extrusionOk="0" h="120000" w="120000">
                      <a:moveTo>
                        <a:pt x="4035" y="60484"/>
                      </a:moveTo>
                      <a:lnTo>
                        <a:pt x="4035" y="60484"/>
                      </a:lnTo>
                      <a:cubicBezTo>
                        <a:pt x="3960" y="51833"/>
                        <a:pt x="5900" y="43284"/>
                        <a:pt x="9703" y="35509"/>
                      </a:cubicBezTo>
                      <a:lnTo>
                        <a:pt x="6236" y="33397"/>
                      </a:lnTo>
                      <a:lnTo>
                        <a:pt x="14839" y="32487"/>
                      </a:lnTo>
                      <a:lnTo>
                        <a:pt x="18391" y="40802"/>
                      </a:lnTo>
                      <a:lnTo>
                        <a:pt x="14924" y="38690"/>
                      </a:lnTo>
                      <a:lnTo>
                        <a:pt x="14924" y="38690"/>
                      </a:lnTo>
                      <a:cubicBezTo>
                        <a:pt x="11673" y="45479"/>
                        <a:pt x="10018" y="52914"/>
                        <a:pt x="10084" y="60431"/>
                      </a:cubicBezTo>
                      <a:close/>
                    </a:path>
                  </a:pathLst>
                </a:custGeom>
                <a:solidFill>
                  <a:srgbClr val="0099CC"/>
                </a:solidFill>
                <a:ln cap="flat" cmpd="sng" w="12700">
                  <a:solidFill>
                    <a:schemeClr val="lt1"/>
                  </a:solidFill>
                  <a:prstDash val="solid"/>
                  <a:miter lim="800000"/>
                  <a:headEnd len="sm" w="sm" type="none"/>
                  <a:tailEnd len="sm" w="sm" type="none"/>
                </a:ln>
                <a:effectLst>
                  <a:outerShdw blurRad="50800" rotWithShape="0" algn="ctr" dir="5400000" dist="50800">
                    <a:schemeClr val="dk1"/>
                  </a:outerShdw>
                </a:effectLst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1" name="Google Shape;211;p21"/>
                <p:cNvSpPr/>
                <p:nvPr/>
              </p:nvSpPr>
              <p:spPr>
                <a:xfrm>
                  <a:off x="1223234" y="20040"/>
                  <a:ext cx="652625" cy="65262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2" name="Google Shape;212;p21"/>
                <p:cNvSpPr txBox="1"/>
                <p:nvPr/>
              </p:nvSpPr>
              <p:spPr>
                <a:xfrm>
                  <a:off x="1223234" y="20040"/>
                  <a:ext cx="652625" cy="65262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22850" lIns="22850" spcFirstLastPara="1" rIns="22850" wrap="square" tIns="22850">
                  <a:noAutofit/>
                </a:bodyPr>
                <a:lstStyle/>
                <a:p>
                  <a:pPr indent="0" lvl="0" marL="0" marR="0" rtl="0" algn="ctr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0" i="0" lang="en-US" sz="18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3" name="Google Shape;213;p21"/>
                <p:cNvSpPr/>
                <p:nvPr/>
              </p:nvSpPr>
              <p:spPr>
                <a:xfrm>
                  <a:off x="964265" y="1194"/>
                  <a:ext cx="2446517" cy="2446517"/>
                </a:xfrm>
                <a:custGeom>
                  <a:rect b="b" l="l" r="r" t="t"/>
                  <a:pathLst>
                    <a:path extrusionOk="0" h="120000" w="120000">
                      <a:moveTo>
                        <a:pt x="44421" y="6369"/>
                      </a:moveTo>
                      <a:lnTo>
                        <a:pt x="44421" y="6369"/>
                      </a:lnTo>
                      <a:cubicBezTo>
                        <a:pt x="52966" y="3898"/>
                        <a:pt x="61977" y="3495"/>
                        <a:pt x="70709" y="5193"/>
                      </a:cubicBezTo>
                      <a:lnTo>
                        <a:pt x="71862" y="1224"/>
                      </a:lnTo>
                      <a:lnTo>
                        <a:pt x="74710" y="9359"/>
                      </a:lnTo>
                      <a:lnTo>
                        <a:pt x="67809" y="15177"/>
                      </a:lnTo>
                      <a:lnTo>
                        <a:pt x="68962" y="11210"/>
                      </a:lnTo>
                      <a:lnTo>
                        <a:pt x="68962" y="11210"/>
                      </a:lnTo>
                      <a:cubicBezTo>
                        <a:pt x="61374" y="9834"/>
                        <a:pt x="53569" y="10224"/>
                        <a:pt x="46158" y="12349"/>
                      </a:cubicBezTo>
                      <a:close/>
                    </a:path>
                  </a:pathLst>
                </a:custGeom>
                <a:solidFill>
                  <a:srgbClr val="0099CC"/>
                </a:solidFill>
                <a:ln cap="flat" cmpd="sng" w="12700">
                  <a:solidFill>
                    <a:schemeClr val="lt1"/>
                  </a:solidFill>
                  <a:prstDash val="solid"/>
                  <a:miter lim="800000"/>
                  <a:headEnd len="sm" w="sm" type="none"/>
                  <a:tailEnd len="sm" w="sm" type="none"/>
                </a:ln>
                <a:effectLst>
                  <a:outerShdw blurRad="50800" rotWithShape="0" algn="ctr" dir="5400000" dist="50800">
                    <a:schemeClr val="dk1"/>
                  </a:outerShdw>
                </a:effectLst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214" name="Google Shape;214;p21"/>
              <p:cNvCxnSpPr/>
              <p:nvPr/>
            </p:nvCxnSpPr>
            <p:spPr>
              <a:xfrm>
                <a:off x="1858637" y="3861048"/>
                <a:ext cx="720080" cy="1588"/>
              </a:xfrm>
              <a:prstGeom prst="straightConnector1">
                <a:avLst/>
              </a:prstGeom>
              <a:solidFill>
                <a:schemeClr val="accent1"/>
              </a:solidFill>
              <a:ln cap="flat" cmpd="sng" w="38100">
                <a:solidFill>
                  <a:srgbClr val="2A6645"/>
                </a:solidFill>
                <a:prstDash val="solid"/>
                <a:round/>
                <a:headEnd len="sm" w="sm" type="none"/>
                <a:tailEnd len="med" w="med" type="stealth"/>
              </a:ln>
              <a:effectLst>
                <a:outerShdw blurRad="50800" rotWithShape="0" algn="ctr" dir="5400000" dist="50800">
                  <a:schemeClr val="dk1"/>
                </a:outerShdw>
              </a:effectLst>
            </p:spPr>
          </p:cxnSp>
          <p:sp>
            <p:nvSpPr>
              <p:cNvPr id="215" name="Google Shape;215;p21"/>
              <p:cNvSpPr/>
              <p:nvPr/>
            </p:nvSpPr>
            <p:spPr>
              <a:xfrm>
                <a:off x="3187766" y="3382393"/>
                <a:ext cx="1332148" cy="1008112"/>
              </a:xfrm>
              <a:prstGeom prst="flowChartProcess">
                <a:avLst/>
              </a:prstGeom>
              <a:solidFill>
                <a:srgbClr val="0099CC"/>
              </a:solidFill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  <a:effectLst>
                <a:outerShdw blurRad="50800" rotWithShape="0" algn="ctr" dir="5400000" dist="50800">
                  <a:schemeClr val="dk1"/>
                </a:outerShdw>
              </a:effectLst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ts val="1600"/>
                  <a:buFont typeface="Arial"/>
                  <a:buNone/>
                </a:pPr>
                <a:r>
                  <a:t/>
                </a:r>
                <a:endParaRPr sz="1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  <a:p>
                <a:pPr indent="0" lvl="0" marL="0" marR="0" rtl="0" algn="ctr">
                  <a:lnSpc>
                    <a:spcPct val="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ts val="1600"/>
                  <a:buFont typeface="Arial"/>
                  <a:buNone/>
                </a:pPr>
                <a:r>
                  <a:t/>
                </a:r>
                <a:endParaRPr sz="1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  <a:p>
                <a:pPr indent="0" lvl="0" marL="0" marR="0" rtl="0" algn="ctr">
                  <a:lnSpc>
                    <a:spcPct val="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ts val="1600"/>
                  <a:buFont typeface="Arial"/>
                  <a:buNone/>
                </a:pPr>
                <a:r>
                  <a:rPr lang="en-US" sz="16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Reservoir</a:t>
                </a:r>
                <a:endParaRPr sz="1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  <a:p>
                <a:pPr indent="0" lvl="0" marL="0" marR="0" rtl="0" algn="ctr">
                  <a:lnSpc>
                    <a:spcPct val="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ts val="1600"/>
                  <a:buFont typeface="Arial"/>
                  <a:buNone/>
                </a:pPr>
                <a:r>
                  <a:t/>
                </a:r>
                <a:endParaRPr sz="1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  <a:p>
                <a:pPr indent="0" lvl="0" marL="0" marR="0" rtl="0" algn="ctr">
                  <a:lnSpc>
                    <a:spcPct val="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ts val="1600"/>
                  <a:buFont typeface="Arial"/>
                  <a:buNone/>
                </a:pPr>
                <a:r>
                  <a:rPr b="0" i="0" lang="en-US" sz="1600" u="none" cap="none" strike="noStrike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Model</a:t>
                </a:r>
                <a:r>
                  <a:rPr b="0" i="0" lang="en-US" sz="16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 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6" name="Google Shape;216;p21"/>
              <p:cNvSpPr txBox="1"/>
              <p:nvPr/>
            </p:nvSpPr>
            <p:spPr>
              <a:xfrm>
                <a:off x="6498852" y="2410279"/>
                <a:ext cx="2163107" cy="1101101"/>
              </a:xfrm>
              <a:prstGeom prst="rect">
                <a:avLst/>
              </a:prstGeom>
              <a:solidFill>
                <a:srgbClr val="7030A0"/>
              </a:solidFill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  <a:effectLst>
                <a:outerShdw blurRad="50800" rotWithShape="0" algn="ctr" dir="5400000" dist="50800">
                  <a:schemeClr val="dk1"/>
                </a:outerShdw>
              </a:effectLst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ts val="1400"/>
                  <a:buFont typeface="Arial"/>
                  <a:buNone/>
                </a:pPr>
                <a:r>
                  <a:rPr b="0" i="0" lang="en-US" sz="1400" u="none" cap="none" strike="noStrike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threshold exceedance probabilities based on a specified release strategy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17" name="Google Shape;217;p21"/>
            <p:cNvSpPr txBox="1"/>
            <p:nvPr/>
          </p:nvSpPr>
          <p:spPr>
            <a:xfrm>
              <a:off x="6683080" y="1772817"/>
              <a:ext cx="1969205" cy="584775"/>
            </a:xfrm>
            <a:prstGeom prst="rect">
              <a:avLst/>
            </a:prstGeom>
            <a:solidFill>
              <a:srgbClr val="7030A0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ctr" dir="5400000" dist="50800">
                <a:schemeClr val="dk1"/>
              </a:outerShdw>
            </a:effectLst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Arial"/>
                <a:buNone/>
              </a:pPr>
              <a:r>
                <a:rPr b="0" i="0" lang="en-US" sz="1400" u="none" cap="none" strike="noStrik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forecast pool elevation/elevations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" name="Google Shape;218;p21"/>
            <p:cNvSpPr/>
            <p:nvPr/>
          </p:nvSpPr>
          <p:spPr>
            <a:xfrm>
              <a:off x="7117816" y="2636912"/>
              <a:ext cx="814388" cy="2315696"/>
            </a:xfrm>
            <a:prstGeom prst="bentUpArrow">
              <a:avLst>
                <a:gd fmla="val 25000" name="adj1"/>
                <a:gd fmla="val 25000" name="adj2"/>
                <a:gd fmla="val 25000" name="adj3"/>
              </a:avLst>
            </a:prstGeom>
            <a:solidFill>
              <a:srgbClr val="0099C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ctr" dir="5400000" dist="50800">
                <a:schemeClr val="dk1"/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" name="Google Shape;219;p21"/>
            <p:cNvSpPr txBox="1"/>
            <p:nvPr/>
          </p:nvSpPr>
          <p:spPr>
            <a:xfrm>
              <a:off x="8400257" y="4401108"/>
              <a:ext cx="1969205" cy="1034367"/>
            </a:xfrm>
            <a:prstGeom prst="rect">
              <a:avLst/>
            </a:prstGeom>
            <a:solidFill>
              <a:srgbClr val="7030A0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ctr" dir="5400000" dist="50800">
                <a:schemeClr val="dk1"/>
              </a:outerShdw>
            </a:effectLst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Arial"/>
                <a:buNone/>
              </a:pPr>
              <a:r>
                <a:rPr b="0" i="0" lang="en-US" sz="1400" u="none" cap="none" strike="noStrik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if outcomes are 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Arial"/>
                <a:buNone/>
              </a:pPr>
              <a:r>
                <a:rPr b="0" i="0" lang="en-US" sz="1400" u="none" cap="none" strike="noStrik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acceptable, 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Arial"/>
                <a:buNone/>
              </a:pPr>
              <a:r>
                <a:rPr b="0" i="0" lang="en-US" sz="1400" u="none" cap="none" strike="noStrik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send new release strategy to NWS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" name="Google Shape;220;p21"/>
            <p:cNvSpPr txBox="1"/>
            <p:nvPr/>
          </p:nvSpPr>
          <p:spPr>
            <a:xfrm>
              <a:off x="1919536" y="3753037"/>
              <a:ext cx="1440160" cy="830997"/>
            </a:xfrm>
            <a:prstGeom prst="rect">
              <a:avLst/>
            </a:prstGeom>
            <a:solidFill>
              <a:srgbClr val="2A6645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ctr" dir="5400000" dist="50800">
                <a:schemeClr val="dk1"/>
              </a:outerShdw>
            </a:effectLst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Arial"/>
                <a:buNone/>
              </a:pPr>
              <a:r>
                <a:rPr b="0" i="0" lang="en-US" sz="1400" u="none" cap="none" strike="noStrik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Reservoir Inflow Forecasts 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Google Shape;221;p21"/>
            <p:cNvSpPr/>
            <p:nvPr/>
          </p:nvSpPr>
          <p:spPr>
            <a:xfrm rot="5400000">
              <a:off x="8823732" y="1916832"/>
              <a:ext cx="692648" cy="747512"/>
            </a:xfrm>
            <a:prstGeom prst="bentArrow">
              <a:avLst>
                <a:gd fmla="val 25000" name="adj1"/>
                <a:gd fmla="val 25000" name="adj2"/>
                <a:gd fmla="val 25000" name="adj3"/>
                <a:gd fmla="val 43750" name="adj4"/>
              </a:avLst>
            </a:prstGeom>
            <a:solidFill>
              <a:srgbClr val="7030A0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ctr" dir="5400000" dist="50800">
                <a:schemeClr val="dk1"/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" name="Google Shape;222;p21"/>
            <p:cNvSpPr/>
            <p:nvPr/>
          </p:nvSpPr>
          <p:spPr>
            <a:xfrm>
              <a:off x="1955540" y="1520788"/>
              <a:ext cx="274320" cy="274320"/>
            </a:xfrm>
            <a:prstGeom prst="rect">
              <a:avLst/>
            </a:prstGeom>
            <a:solidFill>
              <a:srgbClr val="2A6645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ctr" dir="5400000" dist="50800">
                <a:schemeClr val="dk1"/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" name="Google Shape;223;p21"/>
            <p:cNvSpPr/>
            <p:nvPr/>
          </p:nvSpPr>
          <p:spPr>
            <a:xfrm>
              <a:off x="1955540" y="2074560"/>
              <a:ext cx="274320" cy="274320"/>
            </a:xfrm>
            <a:prstGeom prst="rect">
              <a:avLst/>
            </a:prstGeom>
            <a:solidFill>
              <a:srgbClr val="0099C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ctr" dir="5400000" dist="50800">
                <a:schemeClr val="dk1"/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" name="Google Shape;224;p21"/>
            <p:cNvSpPr/>
            <p:nvPr/>
          </p:nvSpPr>
          <p:spPr>
            <a:xfrm>
              <a:off x="1955540" y="2650624"/>
              <a:ext cx="274320" cy="274320"/>
            </a:xfrm>
            <a:prstGeom prst="rect">
              <a:avLst/>
            </a:prstGeom>
            <a:solidFill>
              <a:srgbClr val="7030A0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ctr" dir="5400000" dist="50800">
                <a:schemeClr val="dk1"/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" name="Google Shape;225;p21"/>
            <p:cNvSpPr txBox="1"/>
            <p:nvPr/>
          </p:nvSpPr>
          <p:spPr>
            <a:xfrm>
              <a:off x="2350325" y="1484784"/>
              <a:ext cx="1298241" cy="36933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ffectLst>
              <a:outerShdw blurRad="50800" rotWithShape="0" algn="ctr" dir="5400000" dist="50800">
                <a:schemeClr val="dk1"/>
              </a:outerShdw>
            </a:effectLst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A6645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rgbClr val="2A6645"/>
                  </a:solidFill>
                  <a:latin typeface="Calibri"/>
                  <a:ea typeface="Calibri"/>
                  <a:cs typeface="Calibri"/>
                  <a:sym typeface="Calibri"/>
                </a:rPr>
                <a:t>NOAA/NWS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" name="Google Shape;226;p21"/>
            <p:cNvSpPr txBox="1"/>
            <p:nvPr/>
          </p:nvSpPr>
          <p:spPr>
            <a:xfrm>
              <a:off x="2353709" y="2051556"/>
              <a:ext cx="2497800" cy="36933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ffectLst>
              <a:outerShdw blurRad="50800" rotWithShape="0" algn="ctr" dir="5400000" dist="50800">
                <a:schemeClr val="dk1"/>
              </a:outerShdw>
            </a:effectLst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99CC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rgbClr val="0099CC"/>
                  </a:solidFill>
                  <a:latin typeface="Calibri"/>
                  <a:ea typeface="Calibri"/>
                  <a:cs typeface="Calibri"/>
                  <a:sym typeface="Calibri"/>
                </a:rPr>
                <a:t>Decision Support Model 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" name="Google Shape;227;p21"/>
            <p:cNvSpPr txBox="1"/>
            <p:nvPr/>
          </p:nvSpPr>
          <p:spPr>
            <a:xfrm>
              <a:off x="2340936" y="2627620"/>
              <a:ext cx="1632755" cy="36933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ffectLst>
              <a:outerShdw blurRad="50800" rotWithShape="0" algn="ctr" dir="5400000" dist="50800">
                <a:schemeClr val="dk1"/>
              </a:outerShdw>
            </a:effectLst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030A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rgbClr val="7030A0"/>
                  </a:solidFill>
                  <a:latin typeface="Calibri"/>
                  <a:ea typeface="Calibri"/>
                  <a:cs typeface="Calibri"/>
                  <a:sym typeface="Calibri"/>
                </a:rPr>
                <a:t>Decision Maker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" name="Google Shape;228;p21"/>
            <p:cNvSpPr/>
            <p:nvPr/>
          </p:nvSpPr>
          <p:spPr>
            <a:xfrm rot="10800000">
              <a:off x="3467708" y="5661248"/>
              <a:ext cx="5926384" cy="540060"/>
            </a:xfrm>
            <a:prstGeom prst="bentArrow">
              <a:avLst>
                <a:gd fmla="val 25000" name="adj1"/>
                <a:gd fmla="val 25000" name="adj2"/>
                <a:gd fmla="val 25000" name="adj3"/>
                <a:gd fmla="val 43750" name="adj4"/>
              </a:avLst>
            </a:prstGeom>
            <a:solidFill>
              <a:srgbClr val="7030A0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ctr" dir="5400000" dist="50800">
                <a:schemeClr val="dk1"/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" name="Google Shape;229;p21"/>
            <p:cNvSpPr txBox="1"/>
            <p:nvPr/>
          </p:nvSpPr>
          <p:spPr>
            <a:xfrm>
              <a:off x="1919536" y="5658344"/>
              <a:ext cx="1440160" cy="584775"/>
            </a:xfrm>
            <a:prstGeom prst="rect">
              <a:avLst/>
            </a:prstGeom>
            <a:solidFill>
              <a:srgbClr val="2A6645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ctr" dir="5400000" dist="50800">
                <a:schemeClr val="dk1"/>
              </a:outerShdw>
            </a:effectLst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Arial"/>
                <a:buNone/>
              </a:pPr>
              <a:r>
                <a:rPr b="0" i="0" lang="en-US" sz="1400" u="none" cap="none" strike="noStrik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Downstream River Forecasts 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2"/>
          <p:cNvSpPr txBox="1"/>
          <p:nvPr/>
        </p:nvSpPr>
        <p:spPr>
          <a:xfrm>
            <a:off x="1417320" y="236477"/>
            <a:ext cx="9354312" cy="50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71303" lvl="0" marL="171303" marR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alibri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Role of California Nevada River Forecast Center  in FIRO Efforts </a:t>
            </a:r>
            <a:endParaRPr b="0" i="0" sz="24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5" name="Google Shape;235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704" y="-26233"/>
            <a:ext cx="804672" cy="804672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22"/>
          <p:cNvSpPr/>
          <p:nvPr/>
        </p:nvSpPr>
        <p:spPr>
          <a:xfrm>
            <a:off x="4810733" y="1705583"/>
            <a:ext cx="2180211" cy="1716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" name="Google Shape;237;p22"/>
          <p:cNvSpPr/>
          <p:nvPr/>
        </p:nvSpPr>
        <p:spPr>
          <a:xfrm>
            <a:off x="4542817" y="1254868"/>
            <a:ext cx="3132305" cy="1731523"/>
          </a:xfrm>
          <a:prstGeom prst="rect">
            <a:avLst/>
          </a:prstGeom>
          <a:solidFill>
            <a:schemeClr val="lt2"/>
          </a:solidFill>
          <a:ln cap="flat" cmpd="sng" w="25400">
            <a:solidFill>
              <a:srgbClr val="31538F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rgbClr val="0066FF"/>
                </a:solidFill>
                <a:latin typeface="Arial"/>
                <a:ea typeface="Arial"/>
                <a:cs typeface="Arial"/>
                <a:sym typeface="Arial"/>
              </a:rPr>
              <a:t>FIRO Project</a:t>
            </a:r>
            <a:endParaRPr b="1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p22"/>
          <p:cNvSpPr/>
          <p:nvPr/>
        </p:nvSpPr>
        <p:spPr>
          <a:xfrm>
            <a:off x="327494" y="2431916"/>
            <a:ext cx="2704288" cy="1118680"/>
          </a:xfrm>
          <a:prstGeom prst="rect">
            <a:avLst/>
          </a:prstGeom>
          <a:solidFill>
            <a:schemeClr val="lt2"/>
          </a:solidFill>
          <a:ln cap="flat" cmpd="sng" w="25400">
            <a:solidFill>
              <a:srgbClr val="31538F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rgbClr val="0066FF"/>
                </a:solidFill>
                <a:latin typeface="Arial"/>
                <a:ea typeface="Arial"/>
                <a:cs typeface="Arial"/>
                <a:sym typeface="Arial"/>
              </a:rPr>
              <a:t>Generate Hindcasts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p22"/>
          <p:cNvSpPr/>
          <p:nvPr/>
        </p:nvSpPr>
        <p:spPr>
          <a:xfrm>
            <a:off x="1157664" y="4047463"/>
            <a:ext cx="2704288" cy="1115446"/>
          </a:xfrm>
          <a:prstGeom prst="rect">
            <a:avLst/>
          </a:prstGeom>
          <a:solidFill>
            <a:schemeClr val="lt2"/>
          </a:solidFill>
          <a:ln cap="flat" cmpd="sng" w="25400">
            <a:solidFill>
              <a:srgbClr val="31538F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rgbClr val="0066FF"/>
                </a:solidFill>
                <a:latin typeface="Arial"/>
                <a:ea typeface="Arial"/>
                <a:cs typeface="Arial"/>
                <a:sym typeface="Arial"/>
              </a:rPr>
              <a:t>Technical Consultations</a:t>
            </a:r>
            <a:endParaRPr b="1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p22"/>
          <p:cNvSpPr/>
          <p:nvPr/>
        </p:nvSpPr>
        <p:spPr>
          <a:xfrm>
            <a:off x="4756825" y="4595465"/>
            <a:ext cx="2704288" cy="1134888"/>
          </a:xfrm>
          <a:prstGeom prst="rect">
            <a:avLst/>
          </a:prstGeom>
          <a:solidFill>
            <a:schemeClr val="lt2"/>
          </a:solidFill>
          <a:ln cap="flat" cmpd="sng" w="25400">
            <a:solidFill>
              <a:srgbClr val="31538F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rgbClr val="0066FF"/>
                </a:solidFill>
                <a:latin typeface="Arial"/>
                <a:ea typeface="Arial"/>
                <a:cs typeface="Arial"/>
                <a:sym typeface="Arial"/>
              </a:rPr>
              <a:t>Participation in Work Groups</a:t>
            </a:r>
            <a:endParaRPr b="1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" name="Google Shape;241;p22"/>
          <p:cNvSpPr/>
          <p:nvPr/>
        </p:nvSpPr>
        <p:spPr>
          <a:xfrm>
            <a:off x="8592783" y="4098369"/>
            <a:ext cx="3262008" cy="1108951"/>
          </a:xfrm>
          <a:prstGeom prst="rect">
            <a:avLst/>
          </a:prstGeom>
          <a:solidFill>
            <a:schemeClr val="lt2"/>
          </a:solidFill>
          <a:ln cap="flat" cmpd="sng" w="25400">
            <a:solidFill>
              <a:srgbClr val="31538F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rgbClr val="0066FF"/>
                </a:solidFill>
                <a:latin typeface="Arial"/>
                <a:ea typeface="Arial"/>
                <a:cs typeface="Arial"/>
                <a:sym typeface="Arial"/>
              </a:rPr>
              <a:t>Quarterly Steering Committee Meetings</a:t>
            </a:r>
            <a:endParaRPr b="1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22"/>
          <p:cNvSpPr/>
          <p:nvPr/>
        </p:nvSpPr>
        <p:spPr>
          <a:xfrm>
            <a:off x="9150503" y="2438392"/>
            <a:ext cx="2704288" cy="1102475"/>
          </a:xfrm>
          <a:prstGeom prst="rect">
            <a:avLst/>
          </a:prstGeom>
          <a:solidFill>
            <a:schemeClr val="lt2"/>
          </a:solidFill>
          <a:ln cap="flat" cmpd="sng" w="25400">
            <a:solidFill>
              <a:srgbClr val="31538F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rgbClr val="0066FF"/>
                </a:solidFill>
                <a:latin typeface="Arial"/>
                <a:ea typeface="Arial"/>
                <a:cs typeface="Arial"/>
                <a:sym typeface="Arial"/>
              </a:rPr>
              <a:t>Review Documents</a:t>
            </a:r>
            <a:endParaRPr b="1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p22"/>
          <p:cNvSpPr txBox="1"/>
          <p:nvPr/>
        </p:nvSpPr>
        <p:spPr>
          <a:xfrm>
            <a:off x="1545998" y="152918"/>
            <a:ext cx="9106293" cy="11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0066FF"/>
                </a:solidFill>
                <a:latin typeface="Arial"/>
                <a:ea typeface="Arial"/>
                <a:cs typeface="Arial"/>
                <a:sym typeface="Arial"/>
              </a:rPr>
              <a:t>Activities Associated With Each FIRO Project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4" name="Google Shape;244;p22"/>
          <p:cNvCxnSpPr>
            <a:stCxn id="237" idx="1"/>
            <a:endCxn id="238" idx="3"/>
          </p:cNvCxnSpPr>
          <p:nvPr/>
        </p:nvCxnSpPr>
        <p:spPr>
          <a:xfrm flipH="1">
            <a:off x="3031717" y="2120630"/>
            <a:ext cx="1511100" cy="870600"/>
          </a:xfrm>
          <a:prstGeom prst="straightConnector1">
            <a:avLst/>
          </a:prstGeom>
          <a:noFill/>
          <a:ln cap="flat" cmpd="sng" w="38100">
            <a:solidFill>
              <a:srgbClr val="3E6EC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</p:cxnSp>
      <p:cxnSp>
        <p:nvCxnSpPr>
          <p:cNvPr id="245" name="Google Shape;245;p22"/>
          <p:cNvCxnSpPr>
            <a:stCxn id="237" idx="2"/>
            <a:endCxn id="239" idx="0"/>
          </p:cNvCxnSpPr>
          <p:nvPr/>
        </p:nvCxnSpPr>
        <p:spPr>
          <a:xfrm flipH="1">
            <a:off x="2509870" y="2986391"/>
            <a:ext cx="3599100" cy="1061100"/>
          </a:xfrm>
          <a:prstGeom prst="straightConnector1">
            <a:avLst/>
          </a:prstGeom>
          <a:noFill/>
          <a:ln cap="flat" cmpd="sng" w="38100">
            <a:solidFill>
              <a:srgbClr val="3E6EC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</p:cxnSp>
      <p:cxnSp>
        <p:nvCxnSpPr>
          <p:cNvPr id="246" name="Google Shape;246;p22"/>
          <p:cNvCxnSpPr>
            <a:stCxn id="237" idx="2"/>
            <a:endCxn id="240" idx="0"/>
          </p:cNvCxnSpPr>
          <p:nvPr/>
        </p:nvCxnSpPr>
        <p:spPr>
          <a:xfrm>
            <a:off x="6108970" y="2986391"/>
            <a:ext cx="0" cy="1609200"/>
          </a:xfrm>
          <a:prstGeom prst="straightConnector1">
            <a:avLst/>
          </a:prstGeom>
          <a:noFill/>
          <a:ln cap="flat" cmpd="sng" w="38100">
            <a:solidFill>
              <a:srgbClr val="3E6EC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</p:cxnSp>
      <p:cxnSp>
        <p:nvCxnSpPr>
          <p:cNvPr id="247" name="Google Shape;247;p22"/>
          <p:cNvCxnSpPr/>
          <p:nvPr/>
        </p:nvCxnSpPr>
        <p:spPr>
          <a:xfrm rot="10800000">
            <a:off x="6215974" y="3035030"/>
            <a:ext cx="2928026" cy="1021404"/>
          </a:xfrm>
          <a:prstGeom prst="straightConnector1">
            <a:avLst/>
          </a:prstGeom>
          <a:noFill/>
          <a:ln cap="flat" cmpd="sng" w="38100">
            <a:solidFill>
              <a:srgbClr val="3E6EC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</p:cxnSp>
      <p:cxnSp>
        <p:nvCxnSpPr>
          <p:cNvPr id="248" name="Google Shape;248;p22"/>
          <p:cNvCxnSpPr>
            <a:stCxn id="242" idx="1"/>
            <a:endCxn id="237" idx="3"/>
          </p:cNvCxnSpPr>
          <p:nvPr/>
        </p:nvCxnSpPr>
        <p:spPr>
          <a:xfrm rot="10800000">
            <a:off x="7675103" y="2120530"/>
            <a:ext cx="1475400" cy="869100"/>
          </a:xfrm>
          <a:prstGeom prst="straightConnector1">
            <a:avLst/>
          </a:prstGeom>
          <a:noFill/>
          <a:ln cap="flat" cmpd="sng" w="38100">
            <a:solidFill>
              <a:srgbClr val="3E6EC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</p:cxnSp>
      <p:pic>
        <p:nvPicPr>
          <p:cNvPr id="249" name="Google Shape;249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330795" y="54864"/>
            <a:ext cx="804672" cy="804672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p22"/>
          <p:cNvSpPr txBox="1"/>
          <p:nvPr/>
        </p:nvSpPr>
        <p:spPr>
          <a:xfrm>
            <a:off x="273601" y="1477625"/>
            <a:ext cx="27042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Short-term hindcasts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Long-term hindcasts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Re-run for model changes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hypothetical hindcasts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" name="Google Shape;251;p22"/>
          <p:cNvSpPr txBox="1"/>
          <p:nvPr/>
        </p:nvSpPr>
        <p:spPr>
          <a:xfrm>
            <a:off x="878858" y="5223215"/>
            <a:ext cx="32619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On-going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Discussions during development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Discussion during real-time ops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p22"/>
          <p:cNvSpPr txBox="1"/>
          <p:nvPr/>
        </p:nvSpPr>
        <p:spPr>
          <a:xfrm>
            <a:off x="4813422" y="5839025"/>
            <a:ext cx="2861681" cy="9540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Observations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Water Resources Engineering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Hydrology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Verification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p22"/>
          <p:cNvSpPr txBox="1"/>
          <p:nvPr/>
        </p:nvSpPr>
        <p:spPr>
          <a:xfrm>
            <a:off x="9509583" y="5361952"/>
            <a:ext cx="1786066" cy="9541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Lake Mendocino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Prado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Feather &amp; Yuba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Seven Oaks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2223639a2e9_4_23"/>
          <p:cNvSpPr txBox="1"/>
          <p:nvPr>
            <p:ph type="title"/>
          </p:nvPr>
        </p:nvSpPr>
        <p:spPr>
          <a:xfrm>
            <a:off x="145033" y="330493"/>
            <a:ext cx="10239200" cy="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-US" sz="3100">
                <a:solidFill>
                  <a:srgbClr val="0066FF"/>
                </a:solidFill>
                <a:latin typeface="Arial"/>
                <a:ea typeface="Arial"/>
                <a:cs typeface="Arial"/>
                <a:sym typeface="Arial"/>
              </a:rPr>
              <a:t>RFC FIRO Hindcast Support for Ongoing Studies</a:t>
            </a:r>
            <a:endParaRPr/>
          </a:p>
        </p:txBody>
      </p:sp>
      <p:sp>
        <p:nvSpPr>
          <p:cNvPr id="259" name="Google Shape;259;g2223639a2e9_4_23"/>
          <p:cNvSpPr txBox="1"/>
          <p:nvPr>
            <p:ph idx="1" type="body"/>
          </p:nvPr>
        </p:nvSpPr>
        <p:spPr>
          <a:xfrm>
            <a:off x="233811" y="1130646"/>
            <a:ext cx="11747600" cy="56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rmAutofit/>
          </a:bodyPr>
          <a:lstStyle/>
          <a:p>
            <a:pPr indent="-423323" lvl="0" marL="609585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400"/>
              <a:buChar char="●"/>
            </a:pPr>
            <a:r>
              <a:rPr b="1" lang="en-US" sz="1867"/>
              <a:t>Period of record hindcasting</a:t>
            </a:r>
            <a:endParaRPr b="1" sz="1867"/>
          </a:p>
          <a:p>
            <a:pPr indent="-414853" lvl="1" marL="121917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300"/>
              <a:buChar char="○"/>
            </a:pPr>
            <a:r>
              <a:rPr lang="en-US" sz="1733"/>
              <a:t>Experience with CHPS configuration</a:t>
            </a:r>
            <a:endParaRPr sz="1733"/>
          </a:p>
          <a:p>
            <a:pPr indent="-414853" lvl="1" marL="121917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300"/>
              <a:buChar char="○"/>
            </a:pPr>
            <a:r>
              <a:rPr lang="en-US" sz="1733"/>
              <a:t>Local knowledge of how to configure for hindcasting can be significant depending on the watershed</a:t>
            </a:r>
            <a:endParaRPr sz="1733"/>
          </a:p>
          <a:p>
            <a:pPr indent="0" lvl="0" marL="121917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600"/>
          </a:p>
          <a:p>
            <a:pPr indent="-423323" lvl="0" marL="609585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400"/>
              <a:buChar char="●"/>
            </a:pPr>
            <a:r>
              <a:rPr b="1" lang="en-US" sz="1867"/>
              <a:t>Scaled events </a:t>
            </a:r>
            <a:endParaRPr b="1" sz="1867"/>
          </a:p>
          <a:p>
            <a:pPr indent="-414853" lvl="1" marL="121917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300"/>
              <a:buChar char="○"/>
            </a:pPr>
            <a:r>
              <a:rPr lang="en-US" sz="1733"/>
              <a:t>Iterative process scaling historical precipitation to match a specified n-year event from a flow frequency curve</a:t>
            </a:r>
            <a:endParaRPr sz="1733"/>
          </a:p>
          <a:p>
            <a:pPr indent="-414853" lvl="1" marL="121917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300"/>
              <a:buChar char="○"/>
            </a:pPr>
            <a:r>
              <a:rPr lang="en-US" sz="1733"/>
              <a:t>Involvement with team on the specifics of how this is done - flow freq duration, length of precip event, etc.</a:t>
            </a:r>
            <a:endParaRPr sz="1733"/>
          </a:p>
          <a:p>
            <a:pPr indent="-414853" lvl="1" marL="121917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300"/>
              <a:buChar char="○"/>
            </a:pPr>
            <a:r>
              <a:rPr lang="en-US" sz="1733"/>
              <a:t>Additional scaled events are often needed after the project is deep into alternative analysis</a:t>
            </a:r>
            <a:endParaRPr sz="1733"/>
          </a:p>
          <a:p>
            <a:pPr indent="-414853" lvl="1" marL="1219170" rtl="0" algn="l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SzPts val="1300"/>
              <a:buChar char="○"/>
            </a:pPr>
            <a:r>
              <a:rPr lang="en-US" sz="1733"/>
              <a:t>Ongoing Cornell University research with synthetic ensemble generation could help significantly</a:t>
            </a:r>
            <a:endParaRPr sz="1733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2"/>
          <p:cNvSpPr txBox="1"/>
          <p:nvPr>
            <p:ph type="title"/>
          </p:nvPr>
        </p:nvSpPr>
        <p:spPr>
          <a:xfrm>
            <a:off x="-347367" y="388423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-US" sz="2800">
                <a:solidFill>
                  <a:srgbClr val="0066FF"/>
                </a:solidFill>
                <a:latin typeface="Arial"/>
                <a:ea typeface="Arial"/>
                <a:cs typeface="Arial"/>
                <a:sym typeface="Arial"/>
              </a:rPr>
              <a:t>Additional RFC FIRO Support for Ongoing Studies</a:t>
            </a:r>
            <a:endParaRPr sz="2800"/>
          </a:p>
        </p:txBody>
      </p:sp>
      <p:sp>
        <p:nvSpPr>
          <p:cNvPr id="265" name="Google Shape;265;p2"/>
          <p:cNvSpPr txBox="1"/>
          <p:nvPr>
            <p:ph idx="1" type="body"/>
          </p:nvPr>
        </p:nvSpPr>
        <p:spPr>
          <a:xfrm>
            <a:off x="415600" y="1259867"/>
            <a:ext cx="11360800" cy="50660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rmAutofit lnSpcReduction="10000"/>
          </a:bodyPr>
          <a:lstStyle/>
          <a:p>
            <a:pPr indent="-423323" lvl="0" marL="609585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400"/>
              <a:buChar char="●"/>
            </a:pPr>
            <a:r>
              <a:rPr b="1" lang="en-US" sz="1867"/>
              <a:t>Participation on other teams</a:t>
            </a:r>
            <a:endParaRPr b="1" sz="1867"/>
          </a:p>
          <a:p>
            <a:pPr indent="-414853" lvl="1" marL="121917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300"/>
              <a:buChar char="○"/>
            </a:pPr>
            <a:r>
              <a:rPr lang="en-US" sz="1733" u="sng"/>
              <a:t>Hydrology</a:t>
            </a:r>
            <a:r>
              <a:rPr lang="en-US" sz="1733"/>
              <a:t> - coordination with USACE on flow frequency curves</a:t>
            </a:r>
            <a:endParaRPr sz="1733"/>
          </a:p>
          <a:p>
            <a:pPr indent="-414853" lvl="1" marL="121917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300"/>
              <a:buChar char="○"/>
            </a:pPr>
            <a:r>
              <a:rPr lang="en-US" sz="1733" u="sng"/>
              <a:t>Observations</a:t>
            </a:r>
            <a:r>
              <a:rPr lang="en-US" sz="1733"/>
              <a:t> - input on future gauge locations: precip, streamflow, soil moisture, radar, etc.</a:t>
            </a:r>
            <a:endParaRPr sz="1733"/>
          </a:p>
          <a:p>
            <a:pPr indent="-414853" lvl="1" marL="121917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300"/>
              <a:buChar char="○"/>
            </a:pPr>
            <a:r>
              <a:rPr lang="en-US" sz="1733" u="sng"/>
              <a:t>Verification</a:t>
            </a:r>
            <a:r>
              <a:rPr lang="en-US" sz="1733"/>
              <a:t> - input on metrics needed for reservoir inflow and local flows</a:t>
            </a:r>
            <a:endParaRPr sz="1733"/>
          </a:p>
          <a:p>
            <a:pPr indent="-406388" lvl="1" marL="121917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200"/>
              <a:buChar char="○"/>
            </a:pPr>
            <a:r>
              <a:rPr lang="en-US" sz="1733" u="sng"/>
              <a:t>Water Resource Engineering</a:t>
            </a:r>
            <a:r>
              <a:rPr lang="en-US" sz="1733"/>
              <a:t> - ongoing collaboration regarding inputs needed for reservoir models, and how</a:t>
            </a:r>
            <a:r>
              <a:rPr lang="en-US" sz="1600"/>
              <a:t> the decision logic is being built.</a:t>
            </a:r>
            <a:endParaRPr sz="1600"/>
          </a:p>
          <a:p>
            <a:pPr indent="-423323" lvl="0" marL="609585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400"/>
              <a:buChar char="●"/>
            </a:pPr>
            <a:r>
              <a:rPr b="1" lang="en-US" sz="1867"/>
              <a:t>Technical support for hindcast verification and real-time event analysis</a:t>
            </a:r>
            <a:endParaRPr b="1" sz="1867"/>
          </a:p>
          <a:p>
            <a:pPr indent="-423323" lvl="0" marL="609585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400"/>
              <a:buChar char="●"/>
            </a:pPr>
            <a:r>
              <a:rPr b="1" lang="en-US" sz="1867"/>
              <a:t>Present at subcommittee meetings</a:t>
            </a:r>
            <a:endParaRPr b="1" sz="1867"/>
          </a:p>
          <a:p>
            <a:pPr indent="-423323" lvl="0" marL="609585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400"/>
              <a:buChar char="●"/>
            </a:pPr>
            <a:r>
              <a:rPr b="1" lang="en-US" sz="1867"/>
              <a:t>Writing/reviewing portions of reports</a:t>
            </a:r>
            <a:endParaRPr b="1" sz="1867"/>
          </a:p>
          <a:p>
            <a:pPr indent="-414853" lvl="1" marL="121917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300"/>
              <a:buChar char="○"/>
            </a:pPr>
            <a:r>
              <a:rPr lang="en-US" sz="1733"/>
              <a:t>Preliminary Viability Assessment (PVA)</a:t>
            </a:r>
            <a:endParaRPr sz="1733"/>
          </a:p>
          <a:p>
            <a:pPr indent="-414853" lvl="1" marL="121917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300"/>
              <a:buChar char="○"/>
            </a:pPr>
            <a:r>
              <a:rPr lang="en-US" sz="1733"/>
              <a:t>Final Viability Assessment (FVA)</a:t>
            </a:r>
            <a:endParaRPr sz="1733"/>
          </a:p>
          <a:p>
            <a:pPr indent="-414855" lvl="0" marL="609585" rtl="0" algn="l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SzPts val="1300"/>
              <a:buChar char="●"/>
            </a:pPr>
            <a:r>
              <a:rPr lang="en-US" sz="1733"/>
              <a:t>Tasks can be iterative (not one and done), and sometimes tight turnaround times to meet overall project schedule</a:t>
            </a:r>
            <a:endParaRPr sz="1733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20999225414_2_86"/>
          <p:cNvSpPr txBox="1"/>
          <p:nvPr>
            <p:ph type="title"/>
          </p:nvPr>
        </p:nvSpPr>
        <p:spPr>
          <a:xfrm>
            <a:off x="0" y="325908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-US" sz="2800">
                <a:solidFill>
                  <a:srgbClr val="0066FF"/>
                </a:solidFill>
                <a:latin typeface="Arial"/>
                <a:ea typeface="Arial"/>
                <a:cs typeface="Arial"/>
                <a:sym typeface="Arial"/>
              </a:rPr>
              <a:t>RFC FIRO Ongoing Support</a:t>
            </a:r>
            <a:endParaRPr sz="2800"/>
          </a:p>
        </p:txBody>
      </p:sp>
      <p:sp>
        <p:nvSpPr>
          <p:cNvPr id="271" name="Google Shape;271;g20999225414_2_86"/>
          <p:cNvSpPr txBox="1"/>
          <p:nvPr>
            <p:ph idx="1" type="body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rmAutofit/>
          </a:bodyPr>
          <a:lstStyle/>
          <a:p>
            <a:pPr indent="-469884" lvl="0" marL="609585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●"/>
            </a:pPr>
            <a:r>
              <a:rPr b="1" lang="en-US" sz="1867"/>
              <a:t>Additional hindcast efforts are needed:</a:t>
            </a:r>
            <a:endParaRPr b="1" sz="1867"/>
          </a:p>
          <a:p>
            <a:pPr indent="-423323" lvl="1" marL="121917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○"/>
            </a:pPr>
            <a:r>
              <a:rPr lang="en-US"/>
              <a:t>New GEFS is available</a:t>
            </a:r>
            <a:endParaRPr/>
          </a:p>
          <a:p>
            <a:pPr indent="-423323" lvl="1" marL="121917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○"/>
            </a:pPr>
            <a:r>
              <a:rPr lang="en-US"/>
              <a:t>Other MEFP sources (ex. RFC QPF, freezing level)</a:t>
            </a:r>
            <a:endParaRPr/>
          </a:p>
          <a:p>
            <a:pPr indent="-423323" lvl="1" marL="121917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○"/>
            </a:pPr>
            <a:r>
              <a:rPr lang="en-US"/>
              <a:t>Hydro models have been recalibrated, subdivided, etc.</a:t>
            </a:r>
            <a:endParaRPr/>
          </a:p>
          <a:p>
            <a:pPr indent="-423323" lvl="1" marL="121917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○"/>
            </a:pPr>
            <a:r>
              <a:rPr lang="en-US"/>
              <a:t>New MEFP methods and/or CIROH tools available</a:t>
            </a:r>
            <a:r>
              <a:rPr lang="en-US" sz="1867"/>
              <a:t> </a:t>
            </a:r>
            <a:endParaRPr/>
          </a:p>
          <a:p>
            <a:pPr indent="0" lvl="0" marL="121917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900"/>
          </a:p>
          <a:p>
            <a:pPr indent="-488950" lvl="0" marL="628650" rtl="0" algn="l">
              <a:spcBef>
                <a:spcPts val="800"/>
              </a:spcBef>
              <a:spcAft>
                <a:spcPts val="0"/>
              </a:spcAft>
              <a:buSzPts val="1400"/>
              <a:buChar char="●"/>
            </a:pPr>
            <a:r>
              <a:rPr b="1" lang="en-US" sz="1867"/>
              <a:t>Continual IDSS to users of RFC forecasts for operational FIRO projects</a:t>
            </a:r>
            <a:endParaRPr b="1" sz="1867"/>
          </a:p>
          <a:p>
            <a:pPr indent="-488950" lvl="1" marL="1200150" rtl="0" algn="l">
              <a:spcBef>
                <a:spcPts val="800"/>
              </a:spcBef>
              <a:spcAft>
                <a:spcPts val="0"/>
              </a:spcAft>
              <a:buSzPts val="1400"/>
              <a:buChar char="○"/>
            </a:pPr>
            <a:r>
              <a:rPr lang="en-US"/>
              <a:t>pre-event and during event consultation/decision support</a:t>
            </a:r>
            <a:endParaRPr/>
          </a:p>
          <a:p>
            <a:pPr indent="-488950" lvl="1" marL="1200150" rtl="0" algn="l">
              <a:spcBef>
                <a:spcPts val="800"/>
              </a:spcBef>
              <a:spcAft>
                <a:spcPts val="0"/>
              </a:spcAft>
              <a:buSzPts val="1400"/>
              <a:buChar char="○"/>
            </a:pPr>
            <a:r>
              <a:rPr lang="en-US"/>
              <a:t>post-event analysis (CHPS archives, web product archives, etc)</a:t>
            </a:r>
            <a:endParaRPr/>
          </a:p>
          <a:p>
            <a:pPr indent="0" lvl="0" marL="457200" rtl="0" algn="l">
              <a:lnSpc>
                <a:spcPct val="90000"/>
              </a:lnSpc>
              <a:spcBef>
                <a:spcPts val="800"/>
              </a:spcBef>
              <a:spcAft>
                <a:spcPts val="800"/>
              </a:spcAft>
              <a:buNone/>
            </a:pPr>
            <a:r>
              <a:t/>
            </a:r>
            <a:endParaRPr b="1" sz="1867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23"/>
          <p:cNvSpPr txBox="1"/>
          <p:nvPr/>
        </p:nvSpPr>
        <p:spPr>
          <a:xfrm>
            <a:off x="1417320" y="236477"/>
            <a:ext cx="9354312" cy="50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71303" lvl="0" marL="171303" marR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alibri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Role of California Nevada River Forecast Center  in FIRO Efforts </a:t>
            </a:r>
            <a:endParaRPr b="0" i="0" sz="24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7" name="Google Shape;277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704" y="-26233"/>
            <a:ext cx="804672" cy="804672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Google Shape;278;p23"/>
          <p:cNvSpPr/>
          <p:nvPr/>
        </p:nvSpPr>
        <p:spPr>
          <a:xfrm>
            <a:off x="4810733" y="1705583"/>
            <a:ext cx="2180211" cy="1716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" name="Google Shape;279;p23"/>
          <p:cNvSpPr txBox="1"/>
          <p:nvPr/>
        </p:nvSpPr>
        <p:spPr>
          <a:xfrm>
            <a:off x="1545998" y="152918"/>
            <a:ext cx="9106293" cy="11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0066FF"/>
                </a:solidFill>
                <a:latin typeface="Arial"/>
                <a:ea typeface="Arial"/>
                <a:cs typeface="Arial"/>
                <a:sym typeface="Arial"/>
              </a:rPr>
              <a:t>Advancing Research and Development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80" name="Google Shape;280;p23"/>
          <p:cNvGraphicFramePr/>
          <p:nvPr/>
        </p:nvGraphicFramePr>
        <p:xfrm>
          <a:off x="2062263" y="1036664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{4179C394-C119-4E4C-96D6-69B1B05A75EE}</a:tableStyleId>
              </a:tblPr>
              <a:tblGrid>
                <a:gridCol w="4004550"/>
                <a:gridCol w="4064000"/>
              </a:tblGrid>
              <a:tr h="337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Internal Agency Efforts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External Agency Efforts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337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i="0" lang="en-US" sz="14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HEFS Gaps Analysis Team &amp; CPC</a:t>
                      </a:r>
                      <a:endParaRPr b="1"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US" sz="1400" u="none" cap="none" strike="noStrike"/>
                        <a:t>CIROH &amp; Other Collaborators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4849825">
                <a:tc>
                  <a:txBody>
                    <a:bodyPr/>
                    <a:lstStyle/>
                    <a:p>
                      <a:pPr indent="-196850" lvl="0" marL="2857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•"/>
                      </a:pPr>
                      <a:r>
                        <a:rPr b="0" i="0" lang="en-US" sz="14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Reduce low bias in large precipitation events</a:t>
                      </a:r>
                      <a:endParaRPr sz="14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•"/>
                      </a:pPr>
                      <a:r>
                        <a:rPr b="0" i="0" lang="en-US" sz="14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Add freezing level/snow level uncertainty</a:t>
                      </a:r>
                      <a:endParaRPr sz="14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1" sz="14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•"/>
                      </a:pPr>
                      <a:r>
                        <a:rPr b="0" i="0" lang="en-US" sz="14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Improve temperature modeling</a:t>
                      </a:r>
                      <a:endParaRPr b="0" i="1" sz="14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•"/>
                      </a:pPr>
                      <a:r>
                        <a:rPr b="0" i="0" lang="en-US" sz="14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Perform robust evaluation of current hydrologic uncertainty capability, and develop improved implementation guidance</a:t>
                      </a:r>
                      <a:endParaRPr sz="1400" u="none" cap="none" strike="noStrike"/>
                    </a:p>
                    <a:p>
                      <a:pPr indent="-196850" lvl="0" marL="2857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•"/>
                      </a:pPr>
                      <a:r>
                        <a:rPr b="0" i="0" lang="en-US" sz="14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Improving seasonal/sub-seasonal forecast time horizons (weeks 3-4 and beyond)</a:t>
                      </a:r>
                      <a:endParaRPr b="1" i="1" sz="1400" u="none" cap="none" strike="noStrike">
                        <a:solidFill>
                          <a:srgbClr val="FF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-196850" lvl="0" marL="2857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•"/>
                      </a:pPr>
                      <a:r>
                        <a:rPr b="0" i="0" lang="en-US" sz="14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Evaluate alternative statistical model structures to HEFS forcing methods</a:t>
                      </a:r>
                      <a:endParaRPr b="1" i="1" sz="14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-196850" lvl="0" marL="2857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1" i="1" sz="14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•"/>
                      </a:pPr>
                      <a:r>
                        <a:rPr b="0" i="0" lang="en-US" sz="14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Research techniques to combine information from multiple weather models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-209550" lvl="0" marL="2857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•"/>
                      </a:pPr>
                      <a:r>
                        <a:rPr b="0" i="0" lang="en-US" sz="14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Evaluate ways to use full content of weather model ensembles (not just the mean)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-209550" lvl="0" marL="2857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•"/>
                      </a:pPr>
                      <a:r>
                        <a:rPr b="0" i="0" lang="en-US" sz="14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Research techniques that require smaller hindcast sample sizes for parameterization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-209550" lvl="0" marL="2857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•"/>
                      </a:pPr>
                      <a:r>
                        <a:rPr b="0" i="0" lang="en-US" sz="14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Improve methods to account for hydrologic uncertainties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-209550" lvl="0" marL="2857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•"/>
                      </a:pPr>
                      <a:r>
                        <a:rPr b="0" i="0" lang="en-US" sz="14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Improving seasonal/sub-seasonal forecast time horizons (weeks 3-4 and beyond)</a:t>
                      </a:r>
                      <a:endParaRPr b="1" i="1" sz="14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pic>
        <p:nvPicPr>
          <p:cNvPr id="281" name="Google Shape;281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330795" y="54864"/>
            <a:ext cx="804672" cy="8046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" name="Google Shape;286;g2223639a2e9_5_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5134" y="108857"/>
            <a:ext cx="928125" cy="914400"/>
          </a:xfrm>
          <a:prstGeom prst="rect">
            <a:avLst/>
          </a:prstGeom>
          <a:noFill/>
          <a:ln>
            <a:noFill/>
          </a:ln>
          <a:effectLst>
            <a:outerShdw blurRad="50800" rotWithShape="0" algn="ctr" dir="5400000" dist="50800">
              <a:schemeClr val="dk1"/>
            </a:outerShdw>
          </a:effectLst>
        </p:spPr>
      </p:pic>
      <p:pic>
        <p:nvPicPr>
          <p:cNvPr descr="Image result for questions" id="287" name="Google Shape;287;g2223639a2e9_5_4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476195" y="1402001"/>
            <a:ext cx="5040561" cy="5040561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Google Shape;288;g2223639a2e9_5_4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330795" y="54864"/>
            <a:ext cx="804672" cy="8046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24"/>
          <p:cNvSpPr txBox="1"/>
          <p:nvPr>
            <p:ph type="title"/>
          </p:nvPr>
        </p:nvSpPr>
        <p:spPr>
          <a:xfrm>
            <a:off x="1981200" y="1000735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50" spcFirstLastPara="1" rIns="68550" wrap="square" tIns="3427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4000"/>
              <a:buNone/>
            </a:pPr>
            <a:r>
              <a:rPr lang="en-US" sz="3000">
                <a:solidFill>
                  <a:srgbClr val="0000FF"/>
                </a:solidFill>
              </a:rPr>
              <a:t>California Nevada </a:t>
            </a:r>
            <a:br>
              <a:rPr lang="en-US" sz="3000">
                <a:solidFill>
                  <a:srgbClr val="0000FF"/>
                </a:solidFill>
              </a:rPr>
            </a:br>
            <a:r>
              <a:rPr lang="en-US" sz="3000">
                <a:solidFill>
                  <a:srgbClr val="0000FF"/>
                </a:solidFill>
              </a:rPr>
              <a:t>River Forecast Center</a:t>
            </a:r>
            <a:endParaRPr/>
          </a:p>
        </p:txBody>
      </p:sp>
      <p:sp>
        <p:nvSpPr>
          <p:cNvPr descr="Image result for department of commerce" id="294" name="Google Shape;294;p24"/>
          <p:cNvSpPr/>
          <p:nvPr/>
        </p:nvSpPr>
        <p:spPr>
          <a:xfrm>
            <a:off x="1679575" y="748903"/>
            <a:ext cx="3048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50" spcFirstLastPara="1" rIns="68550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r>
              <a:t/>
            </a:r>
            <a:endParaRPr b="0" i="0" sz="13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descr="Image result for department of commerce" id="295" name="Google Shape;295;p24"/>
          <p:cNvSpPr/>
          <p:nvPr/>
        </p:nvSpPr>
        <p:spPr>
          <a:xfrm>
            <a:off x="1831975" y="863204"/>
            <a:ext cx="3048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50" spcFirstLastPara="1" rIns="68550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r>
              <a:t/>
            </a:r>
            <a:endParaRPr b="0" i="0" sz="13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Image result for department of commerce" id="296" name="Google Shape;296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79576" y="-3508772"/>
            <a:ext cx="685800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7" name="Google Shape;297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498057" y="891779"/>
            <a:ext cx="1044143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298" name="Google Shape;298;p24"/>
          <p:cNvSpPr txBox="1"/>
          <p:nvPr/>
        </p:nvSpPr>
        <p:spPr>
          <a:xfrm>
            <a:off x="4048501" y="2354575"/>
            <a:ext cx="46761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50" spcFirstLastPara="1" rIns="68550" wrap="square" tIns="342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lang="en-US" sz="30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Brett Whitin</a:t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Service Coordination Hydrologist</a:t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Brett.Whitin</a:t>
            </a:r>
            <a:r>
              <a:rPr b="0" i="0" lang="en-US" sz="2400" u="none" cap="none" strike="noStrik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@noaa.gov</a:t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free vector Department of commerce" id="299" name="Google Shape;299;p2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34951" y="891779"/>
            <a:ext cx="102870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300" name="Google Shape;300;p24"/>
          <p:cNvSpPr txBox="1"/>
          <p:nvPr/>
        </p:nvSpPr>
        <p:spPr>
          <a:xfrm>
            <a:off x="234951" y="4120755"/>
            <a:ext cx="56535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50" spcFirstLastPara="1" rIns="68550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r>
              <a:rPr b="0" i="0" lang="en-US" sz="1350" u="none" cap="none" strike="noStrik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U.S. Department of Commerce, NOAA</a:t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r>
              <a:rPr b="0" i="0" lang="en-US" sz="1350" u="none" cap="none" strike="noStrik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3310 El Camino Ave., Suite 227</a:t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r>
              <a:rPr b="0" i="0" lang="en-US" sz="1350" u="none" cap="none" strike="noStrik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Sacramento, CA 95821-6373</a:t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r>
              <a:rPr b="0" i="0" lang="en-US" sz="1350" u="none" cap="none" strike="noStrik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Facebook.com/NWSCNRFC</a:t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r>
              <a:rPr b="0" i="0" lang="en-US" sz="1350" u="none" cap="none" strike="noStrik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Twitter:  @NWSCNRFC</a:t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1" name="Google Shape;301;p24"/>
          <p:cNvSpPr txBox="1"/>
          <p:nvPr/>
        </p:nvSpPr>
        <p:spPr>
          <a:xfrm>
            <a:off x="8631936" y="4121658"/>
            <a:ext cx="35487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50" spcFirstLastPara="1" rIns="68550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r>
              <a:rPr b="0" i="0" lang="en-US" sz="1350" u="none" cap="none" strike="noStrik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Tel: (916) 979-3056 x 32</a:t>
            </a:r>
            <a:r>
              <a:rPr lang="en-US" sz="135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7</a:t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r>
              <a:rPr b="0" i="0" lang="en-US" sz="1350" u="none" cap="none" strike="noStrik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Fax: (916) 979-3067</a:t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r>
              <a:rPr b="0" i="0" lang="en-US" sz="1350" u="none" cap="none" strike="noStrik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www.cnrfc.noaa.gov</a:t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2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4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A3D0FA3C9C8B840BD4719EDB774EA3E" ma:contentTypeVersion="16" ma:contentTypeDescription="Create a new document." ma:contentTypeScope="" ma:versionID="1f1c26727583353d1f25a3d31e0260fa">
  <xsd:schema xmlns:xsd="http://www.w3.org/2001/XMLSchema" xmlns:xs="http://www.w3.org/2001/XMLSchema" xmlns:p="http://schemas.microsoft.com/office/2006/metadata/properties" xmlns:ns2="35ab31d3-b8fd-4f92-89f3-03c1fb50a733" xmlns:ns3="594dbb9d-4ee2-4cc0-bb5b-217b547981ad" targetNamespace="http://schemas.microsoft.com/office/2006/metadata/properties" ma:root="true" ma:fieldsID="07bedb6e2584ae16e465a399ab99d8b5" ns2:_="" ns3:_="">
    <xsd:import namespace="35ab31d3-b8fd-4f92-89f3-03c1fb50a733"/>
    <xsd:import namespace="594dbb9d-4ee2-4cc0-bb5b-217b547981a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ab31d3-b8fd-4f92-89f3-03c1fb50a7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e42dd458-7308-4bcd-84e5-5a32323ab0e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4dbb9d-4ee2-4cc0-bb5b-217b547981ad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6e866bf6-b640-4984-a738-718b31ca96a4}" ma:internalName="TaxCatchAll" ma:showField="CatchAllData" ma:web="594dbb9d-4ee2-4cc0-bb5b-217b547981a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5ab31d3-b8fd-4f92-89f3-03c1fb50a733">
      <Terms xmlns="http://schemas.microsoft.com/office/infopath/2007/PartnerControls"/>
    </lcf76f155ced4ddcb4097134ff3c332f>
    <TaxCatchAll xmlns="594dbb9d-4ee2-4cc0-bb5b-217b547981ad" xsi:nil="true"/>
  </documentManagement>
</p:properties>
</file>

<file path=customXml/itemProps1.xml><?xml version="1.0" encoding="utf-8"?>
<ds:datastoreItem xmlns:ds="http://schemas.openxmlformats.org/officeDocument/2006/customXml" ds:itemID="{09000731-DD0F-4BDD-B0DC-93D571095DCA}"/>
</file>

<file path=customXml/itemProps2.xml><?xml version="1.0" encoding="utf-8"?>
<ds:datastoreItem xmlns:ds="http://schemas.openxmlformats.org/officeDocument/2006/customXml" ds:itemID="{BD6DE0F1-9FE8-49F9-B2E0-0D2D157AD611}"/>
</file>

<file path=customXml/itemProps3.xml><?xml version="1.0" encoding="utf-8"?>
<ds:datastoreItem xmlns:ds="http://schemas.openxmlformats.org/officeDocument/2006/customXml" ds:itemID="{51F318CB-DC8F-491C-8330-9133DD959D54}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Alan Haynes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0x0101005A3D0FA3C9C8B840BD4719EDB774EA3E</vt:lpwstr>
  </property>
</Properties>
</file>